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25" r:id="rId6"/>
    <p:sldId id="2610" r:id="rId7"/>
    <p:sldId id="2617" r:id="rId8"/>
    <p:sldId id="265" r:id="rId9"/>
    <p:sldId id="2616" r:id="rId10"/>
    <p:sldId id="268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80" autoAdjust="0"/>
  </p:normalViewPr>
  <p:slideViewPr>
    <p:cSldViewPr snapToGrid="0" snapToObjects="1" showGuides="1">
      <p:cViewPr varScale="1">
        <p:scale>
          <a:sx n="82" d="100"/>
          <a:sy n="82" d="100"/>
        </p:scale>
        <p:origin x="720" y="27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KB 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CSPE</a:t>
          </a:r>
        </a:p>
        <a:p>
          <a:r>
            <a:rPr lang="nl-NL"/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1, PM 2, PM 3 en   PM 4</a:t>
          </a:r>
          <a:endParaRPr lang="nl-NL"/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100% eindcijfer profielmodule</a:t>
          </a: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  <a:endParaRPr lang="nl-NL" sz="2400" b="1">
            <a:solidFill>
              <a:schemeClr val="tx1"/>
            </a:solidFill>
            <a:latin typeface="Calibri"/>
            <a:cs typeface="Calibri"/>
          </a:endParaRPr>
        </a:p>
        <a:p>
          <a:pPr rtl="0"/>
          <a:r>
            <a:rPr lang="nl-NL" sz="2400" b="1">
              <a:solidFill>
                <a:schemeClr val="tx1"/>
              </a:solidFill>
              <a:latin typeface="Calibri"/>
              <a:cs typeface="Calibri"/>
            </a:rPr>
            <a:t>Keuzevakken</a:t>
          </a:r>
          <a:endParaRPr lang="nl-NL" sz="2400"/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r>
            <a:rPr lang="nl-NL" b="1">
              <a:solidFill>
                <a:schemeClr val="tx1"/>
              </a:solidFill>
              <a:latin typeface="Calibri"/>
              <a:cs typeface="Calibri"/>
            </a:rPr>
            <a:t>4 x 25%</a:t>
          </a:r>
          <a:endParaRPr lang="nl-N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</dgm:ptLst>
  <dgm:cxnLst>
    <dgm:cxn modelId="{38A1402B-7C5D-4E1F-87B0-83A26F26B671}" type="presOf" srcId="{16642ABC-6DD6-4B94-A557-6B004AD3870A}" destId="{DCCDE9BB-E0D2-4724-A76C-D16575F73D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7653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KB </a:t>
          </a:r>
        </a:p>
      </dsp:txBody>
      <dsp:txXfrm>
        <a:off x="47855" y="547434"/>
        <a:ext cx="2207284" cy="1292209"/>
      </dsp:txXfrm>
    </dsp:sp>
    <dsp:sp modelId="{F410F528-AA68-4774-8433-932CBA23FF7E}">
      <dsp:nvSpPr>
        <dsp:cNvPr id="0" name=""/>
        <dsp:cNvSpPr/>
      </dsp:nvSpPr>
      <dsp:spPr>
        <a:xfrm>
          <a:off x="2526458" y="909866"/>
          <a:ext cx="489966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526458" y="1023335"/>
        <a:ext cx="342976" cy="340408"/>
      </dsp:txXfrm>
    </dsp:sp>
    <dsp:sp modelId="{0770D224-0CBF-46A7-80A2-D4F85216FD78}">
      <dsp:nvSpPr>
        <dsp:cNvPr id="0" name=""/>
        <dsp:cNvSpPr/>
      </dsp:nvSpPr>
      <dsp:spPr>
        <a:xfrm>
          <a:off x="3219806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CSPE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Profiel groen</a:t>
          </a:r>
        </a:p>
      </dsp:txBody>
      <dsp:txXfrm>
        <a:off x="3260008" y="547434"/>
        <a:ext cx="2207284" cy="1292209"/>
      </dsp:txXfrm>
    </dsp:sp>
    <dsp:sp modelId="{C3F5D002-7C23-4FDC-96E8-A407B99DF93A}">
      <dsp:nvSpPr>
        <dsp:cNvPr id="0" name=""/>
        <dsp:cNvSpPr/>
      </dsp:nvSpPr>
      <dsp:spPr>
        <a:xfrm>
          <a:off x="5733917" y="909866"/>
          <a:ext cx="480014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5733917" y="1023335"/>
        <a:ext cx="336010" cy="340408"/>
      </dsp:txXfrm>
    </dsp:sp>
    <dsp:sp modelId="{7E07CFBC-BCAB-405E-85FE-003FE8BBCFF4}">
      <dsp:nvSpPr>
        <dsp:cNvPr id="0" name=""/>
        <dsp:cNvSpPr/>
      </dsp:nvSpPr>
      <dsp:spPr>
        <a:xfrm>
          <a:off x="6413182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1, PM 2, PM 3 en   PM 4</a:t>
          </a:r>
          <a:endParaRPr lang="nl-NL" sz="2700" kern="1200"/>
        </a:p>
      </dsp:txBody>
      <dsp:txXfrm>
        <a:off x="6453384" y="547434"/>
        <a:ext cx="2207284" cy="129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465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sp:txBody>
      <dsp:txXfrm>
        <a:off x="40424" y="490096"/>
        <a:ext cx="1864468" cy="1091513"/>
      </dsp:txXfrm>
    </dsp:sp>
    <dsp:sp modelId="{F410F528-AA68-4774-8433-932CBA23FF7E}">
      <dsp:nvSpPr>
        <dsp:cNvPr id="0" name=""/>
        <dsp:cNvSpPr/>
      </dsp:nvSpPr>
      <dsp:spPr>
        <a:xfrm>
          <a:off x="2134072" y="796237"/>
          <a:ext cx="413869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>
        <a:off x="2134072" y="892083"/>
        <a:ext cx="289708" cy="287539"/>
      </dsp:txXfrm>
    </dsp:sp>
    <dsp:sp modelId="{0770D224-0CBF-46A7-80A2-D4F85216FD78}">
      <dsp:nvSpPr>
        <dsp:cNvPr id="0" name=""/>
        <dsp:cNvSpPr/>
      </dsp:nvSpPr>
      <dsp:spPr>
        <a:xfrm>
          <a:off x="2719736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sp:txBody>
      <dsp:txXfrm>
        <a:off x="2753695" y="490096"/>
        <a:ext cx="1864468" cy="1091513"/>
      </dsp:txXfrm>
    </dsp:sp>
    <dsp:sp modelId="{C3F5D002-7C23-4FDC-96E8-A407B99DF93A}">
      <dsp:nvSpPr>
        <dsp:cNvPr id="0" name=""/>
        <dsp:cNvSpPr/>
      </dsp:nvSpPr>
      <dsp:spPr>
        <a:xfrm>
          <a:off x="4843379" y="796237"/>
          <a:ext cx="405462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>
        <a:off x="4843379" y="892083"/>
        <a:ext cx="283823" cy="287539"/>
      </dsp:txXfrm>
    </dsp:sp>
    <dsp:sp modelId="{7E07CFBC-BCAB-405E-85FE-003FE8BBCFF4}">
      <dsp:nvSpPr>
        <dsp:cNvPr id="0" name=""/>
        <dsp:cNvSpPr/>
      </dsp:nvSpPr>
      <dsp:spPr>
        <a:xfrm>
          <a:off x="5417147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100% eindcijfer profielmodule</a:t>
          </a:r>
        </a:p>
      </dsp:txBody>
      <dsp:txXfrm>
        <a:off x="5451106" y="490096"/>
        <a:ext cx="1864468" cy="1091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465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sp:txBody>
      <dsp:txXfrm>
        <a:off x="40424" y="182874"/>
        <a:ext cx="1864468" cy="1091513"/>
      </dsp:txXfrm>
    </dsp:sp>
    <dsp:sp modelId="{F410F528-AA68-4774-8433-932CBA23FF7E}">
      <dsp:nvSpPr>
        <dsp:cNvPr id="0" name=""/>
        <dsp:cNvSpPr/>
      </dsp:nvSpPr>
      <dsp:spPr>
        <a:xfrm>
          <a:off x="2134072" y="489015"/>
          <a:ext cx="413869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2134072" y="584861"/>
        <a:ext cx="289708" cy="287539"/>
      </dsp:txXfrm>
    </dsp:sp>
    <dsp:sp modelId="{0770D224-0CBF-46A7-80A2-D4F85216FD78}">
      <dsp:nvSpPr>
        <dsp:cNvPr id="0" name=""/>
        <dsp:cNvSpPr/>
      </dsp:nvSpPr>
      <dsp:spPr>
        <a:xfrm>
          <a:off x="2719736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  <a:endParaRPr lang="nl-NL" sz="2400" b="1" kern="1200">
            <a:solidFill>
              <a:schemeClr val="tx1"/>
            </a:solidFill>
            <a:latin typeface="Calibri"/>
            <a:cs typeface="Calibri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/>
              <a:cs typeface="Calibri"/>
            </a:rPr>
            <a:t>Keuzevakken</a:t>
          </a:r>
          <a:endParaRPr lang="nl-NL" sz="2400" kern="1200"/>
        </a:p>
      </dsp:txBody>
      <dsp:txXfrm>
        <a:off x="2753695" y="182874"/>
        <a:ext cx="1864468" cy="1091513"/>
      </dsp:txXfrm>
    </dsp:sp>
    <dsp:sp modelId="{C3F5D002-7C23-4FDC-96E8-A407B99DF93A}">
      <dsp:nvSpPr>
        <dsp:cNvPr id="0" name=""/>
        <dsp:cNvSpPr/>
      </dsp:nvSpPr>
      <dsp:spPr>
        <a:xfrm>
          <a:off x="4843379" y="489015"/>
          <a:ext cx="405462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4843379" y="584861"/>
        <a:ext cx="283823" cy="287539"/>
      </dsp:txXfrm>
    </dsp:sp>
    <dsp:sp modelId="{7E07CFBC-BCAB-405E-85FE-003FE8BBCFF4}">
      <dsp:nvSpPr>
        <dsp:cNvPr id="0" name=""/>
        <dsp:cNvSpPr/>
      </dsp:nvSpPr>
      <dsp:spPr>
        <a:xfrm>
          <a:off x="5417147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>
              <a:solidFill>
                <a:schemeClr val="tx1"/>
              </a:solidFill>
              <a:latin typeface="Calibri"/>
              <a:cs typeface="Calibri"/>
            </a:rPr>
            <a:t>4 x 25%</a:t>
          </a:r>
          <a:endParaRPr lang="nl-NL" sz="19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51106" y="182874"/>
        <a:ext cx="1864468" cy="1091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16-6-2025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16-6-2025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16392"/>
            <a:ext cx="6096000" cy="313552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4"/>
            <a:ext cx="4312353" cy="2739550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Klikken om te bewerken </a:t>
            </a:r>
            <a:br>
              <a:rPr lang="nl-NL" noProof="0" dirty="0"/>
            </a:br>
            <a:r>
              <a:rPr lang="nl-NL" noProof="0" dirty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14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4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431313" y="5893547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  <p:sldLayoutId id="2147483758" r:id="rId62"/>
    <p:sldLayoutId id="214748375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-97655" y="-442072"/>
            <a:ext cx="9343756" cy="7526726"/>
            <a:chOff x="0" y="0"/>
            <a:chExt cx="9180000" cy="6921264"/>
          </a:xfrm>
        </p:grpSpPr>
        <p:pic>
          <p:nvPicPr>
            <p:cNvPr id="6" name="Afbeelding 5" descr="CC-PP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56471"/>
              <a:ext cx="4407273" cy="3228529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9790"/>
              <a:ext cx="4480728" cy="336668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273" y="3656471"/>
              <a:ext cx="4772727" cy="3264793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28" y="289790"/>
              <a:ext cx="4699272" cy="3366682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9175080" y="1410789"/>
            <a:ext cx="301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Kader Beroeps</a:t>
            </a:r>
          </a:p>
        </p:txBody>
      </p:sp>
    </p:spTree>
    <p:extLst>
      <p:ext uri="{BB962C8B-B14F-4D97-AF65-F5344CB8AC3E}">
        <p14:creationId xmlns:p14="http://schemas.microsoft.com/office/powerpoint/2010/main" val="41995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5"/>
    </mc:Choice>
    <mc:Fallback xmlns="">
      <p:transition spd="slow" advTm="640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3A1D48-ABA7-4FDA-965D-9118BD69DD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14287"/>
            <a:ext cx="3977648" cy="853833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1: Groene productie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 en Dier:</a:t>
            </a:r>
            <a:r>
              <a:rPr lang="nl-NL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58C73-6DC5-A970-FC09-0FC4684BF9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17978"/>
            <a:ext cx="3977648" cy="792545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2: Tussen productie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Voeding;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EAED6-63F6-ACEA-A7C1-C3625F29FD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572431"/>
            <a:ext cx="3977648" cy="960298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3:Vergroening stedelijke omgeving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Groen en Dier:</a:t>
            </a:r>
            <a:r>
              <a:rPr lang="nl-NL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0FDFFF-F446-E230-B5E8-36121B5BB2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875019"/>
            <a:ext cx="3977648" cy="899428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4: Groene vormgeving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Bloem: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15B15A1-573D-D970-D38C-195CD0F034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0187" y="1790675"/>
            <a:ext cx="4008437" cy="126984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jaar vier profielmodules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Totaal 12 lesuren </a:t>
            </a: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week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6725B547-D532-509F-1F08-85A187CEA596}"/>
              </a:ext>
            </a:extLst>
          </p:cNvPr>
          <p:cNvSpPr txBox="1">
            <a:spLocks/>
          </p:cNvSpPr>
          <p:nvPr/>
        </p:nvSpPr>
        <p:spPr>
          <a:xfrm>
            <a:off x="1757663" y="4216488"/>
            <a:ext cx="4008437" cy="126984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0E39430-BB19-545B-D219-6A8B41053831}"/>
              </a:ext>
            </a:extLst>
          </p:cNvPr>
          <p:cNvSpPr txBox="1"/>
          <p:nvPr/>
        </p:nvSpPr>
        <p:spPr>
          <a:xfrm>
            <a:off x="458568" y="2136296"/>
            <a:ext cx="282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KB</a:t>
            </a:r>
            <a:r>
              <a:rPr lang="nl-NL" dirty="0">
                <a:solidFill>
                  <a:srgbClr val="00B050"/>
                </a:solidFill>
              </a:rPr>
              <a:t> 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74A971B9-F8C3-F20B-F097-31B15DB5D8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8F2DDB1A-F39D-5683-76E8-BF733A9528FC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 bwMode="auto">
          <a:xfrm>
            <a:off x="6594902" y="101428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4D17D9B-DD6C-2D9B-D705-E92F0274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94902" y="2312726"/>
            <a:ext cx="1031537" cy="837314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5FF8C234-1488-D5AC-444D-D3C6DEF9B60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4"/>
          <a:srcRect l="10166" r="10166"/>
          <a:stretch/>
        </p:blipFill>
        <p:spPr bwMode="auto">
          <a:xfrm>
            <a:off x="6594902" y="351832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Tijdelijke aanduiding voor afbeelding 26">
            <a:extLst>
              <a:ext uri="{FF2B5EF4-FFF2-40B4-BE49-F238E27FC236}">
                <a16:creationId xmlns:a16="http://schemas.microsoft.com/office/drawing/2014/main" id="{3F4D1ED7-E25E-665D-3DEE-B49073B02E2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/>
          <a:srcRect l="13043" r="13043"/>
          <a:stretch/>
        </p:blipFill>
        <p:spPr>
          <a:xfrm>
            <a:off x="6571640" y="4785703"/>
            <a:ext cx="931971" cy="931970"/>
          </a:xfrm>
          <a:prstGeom prst="rect">
            <a:avLst/>
          </a:prstGeom>
        </p:spPr>
      </p:pic>
      <p:sp>
        <p:nvSpPr>
          <p:cNvPr id="28" name="Titel 5">
            <a:extLst>
              <a:ext uri="{FF2B5EF4-FFF2-40B4-BE49-F238E27FC236}">
                <a16:creationId xmlns:a16="http://schemas.microsoft.com/office/drawing/2014/main" id="{94AC5CFD-2CAF-8E57-30AB-06BAD50A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02" y="669111"/>
            <a:ext cx="2358230" cy="1124206"/>
          </a:xfrm>
        </p:spPr>
        <p:txBody>
          <a:bodyPr>
            <a:normAutofit fontScale="90000"/>
          </a:bodyPr>
          <a:lstStyle/>
          <a:p>
            <a:r>
              <a:rPr lang="nl-NL" sz="4900">
                <a:latin typeface="Calibri" panose="020F0502020204030204" pitchFamily="34" charset="0"/>
                <a:cs typeface="Calibri" panose="020F0502020204030204" pitchFamily="34" charset="0"/>
              </a:rPr>
              <a:t>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0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39"/>
    </mc:Choice>
    <mc:Fallback xmlns="">
      <p:transition spd="slow" advTm="245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6D5EA9-C2C5-784E-35EB-45F5F12EB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1747" y="6005086"/>
            <a:ext cx="7252504" cy="338549"/>
          </a:xfrm>
        </p:spPr>
        <p:txBody>
          <a:bodyPr/>
          <a:lstStyle/>
          <a:p>
            <a:r>
              <a:rPr lang="nl-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CSPE cijfer telt mee voor de 5,5 norm</a:t>
            </a:r>
          </a:p>
          <a:p>
            <a:endParaRPr lang="nl-N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D44BC1-1C4D-09C2-41D4-5929AE114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891512"/>
              </p:ext>
            </p:extLst>
          </p:nvPr>
        </p:nvGraphicFramePr>
        <p:xfrm>
          <a:off x="1561746" y="1998370"/>
          <a:ext cx="8708525" cy="2387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F2A431BE-99D0-295D-3AE0-B531C17A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47" y="360255"/>
            <a:ext cx="8708525" cy="1733475"/>
          </a:xfrm>
        </p:spPr>
        <p:txBody>
          <a:bodyPr>
            <a:normAutofit fontScale="90000"/>
          </a:bodyPr>
          <a:lstStyle/>
          <a:p>
            <a:r>
              <a:rPr lang="nl-NL"/>
              <a:t>Programma profielmodules (PM) 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1"/>
    </mc:Choice>
    <mc:Fallback xmlns="">
      <p:transition spd="slow" advTm="95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C50AB38-43BC-6A38-ED25-593671836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196" y="299087"/>
            <a:ext cx="3686025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We meten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B629F-96DA-3DD4-25BE-DA9075C66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228" y="283358"/>
            <a:ext cx="3658010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Tijdens de lessen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32399-4BEF-227B-48E5-82A05F99A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87" y="1087708"/>
            <a:ext cx="3686025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Theoretische vaardigheden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Praktische vaardigheden 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Professionele vaardigheden </a:t>
            </a: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C0A2E2-BBF5-B05D-9C09-190F194A6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019" y="1087708"/>
            <a:ext cx="3816772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Helder hebben waar de leerling naar toe werkt 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goed beeld hebben waar de leerling nu staat 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Leerlinggerichte instructies geven om de leerling op weg te helpen </a:t>
            </a:r>
            <a:endParaRPr lang="nl-NL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0798FD-A398-E496-3000-EFB6CE3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21" y="316619"/>
            <a:ext cx="3686159" cy="3827544"/>
          </a:xfrm>
        </p:spPr>
        <p:txBody>
          <a:bodyPr>
            <a:normAutofit/>
          </a:bodyPr>
          <a:lstStyle/>
          <a:p>
            <a:pPr algn="ctr"/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Ter voorbereiding op het CSPE:</a:t>
            </a:r>
            <a:br>
              <a:rPr lang="nl-NL"/>
            </a:br>
            <a:br>
              <a:rPr lang="nl-NL"/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Geen SE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maar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formatief toetsen</a:t>
            </a:r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Formatief evalueren is feedup, feedback en feedforward">
            <a:extLst>
              <a:ext uri="{FF2B5EF4-FFF2-40B4-BE49-F238E27FC236}">
                <a16:creationId xmlns:a16="http://schemas.microsoft.com/office/drawing/2014/main" id="{B7969619-1B2B-63BF-3243-A72E38F7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" y="3424112"/>
            <a:ext cx="2626419" cy="24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09"/>
    </mc:Choice>
    <mc:Fallback xmlns="">
      <p:transition spd="slow" advTm="2140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450" y="0"/>
            <a:ext cx="13302526" cy="598355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38200" y="182562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1 Groene Machine Park</a:t>
            </a:r>
          </a:p>
          <a:p>
            <a:r>
              <a:rPr lang="nl-NL" dirty="0"/>
              <a:t>2 Tuin Ontwerp en Aanleg</a:t>
            </a:r>
          </a:p>
          <a:p>
            <a:r>
              <a:rPr lang="nl-NL" dirty="0"/>
              <a:t>3 Werk in Tuin en Landschap</a:t>
            </a:r>
          </a:p>
          <a:p>
            <a:r>
              <a:rPr lang="nl-NL" dirty="0"/>
              <a:t>4 Bloemwerk</a:t>
            </a:r>
          </a:p>
          <a:p>
            <a:r>
              <a:rPr lang="nl-NL" dirty="0"/>
              <a:t>5 Groene Vormgeving en Styling</a:t>
            </a:r>
          </a:p>
          <a:p>
            <a:r>
              <a:rPr lang="nl-NL" dirty="0"/>
              <a:t>7 Groei en Oogst</a:t>
            </a:r>
          </a:p>
          <a:p>
            <a:r>
              <a:rPr lang="nl-NL" dirty="0"/>
              <a:t>8 Het houden van dieren</a:t>
            </a:r>
          </a:p>
          <a:p>
            <a:r>
              <a:rPr lang="nl-NL" dirty="0"/>
              <a:t>11 Voeding hoe maak je het?</a:t>
            </a:r>
          </a:p>
          <a:p>
            <a:r>
              <a:rPr lang="nl-NL" dirty="0"/>
              <a:t>12 Groene Zorg</a:t>
            </a:r>
          </a:p>
          <a:p>
            <a:r>
              <a:rPr lang="nl-NL" dirty="0"/>
              <a:t>14 Ondernemen en marketing</a:t>
            </a:r>
          </a:p>
          <a:p>
            <a:r>
              <a:rPr lang="nl-NL" dirty="0"/>
              <a:t>16 Actief in de natuur</a:t>
            </a:r>
          </a:p>
          <a:p>
            <a:r>
              <a:rPr lang="nl-NL" dirty="0"/>
              <a:t>18 Traiteur</a:t>
            </a:r>
          </a:p>
        </p:txBody>
      </p:sp>
      <p:sp>
        <p:nvSpPr>
          <p:cNvPr id="7" name="Rechthoek 6"/>
          <p:cNvSpPr/>
          <p:nvPr/>
        </p:nvSpPr>
        <p:spPr>
          <a:xfrm>
            <a:off x="838200" y="617359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Keuzevakken, verdiepend of verbredend</a:t>
            </a:r>
          </a:p>
          <a:p>
            <a:endParaRPr lang="nl-N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KB 4 vakken kiezen uit aanbod van 12  </a:t>
            </a:r>
          </a:p>
        </p:txBody>
      </p:sp>
    </p:spTree>
    <p:extLst>
      <p:ext uri="{BB962C8B-B14F-4D97-AF65-F5344CB8AC3E}">
        <p14:creationId xmlns:p14="http://schemas.microsoft.com/office/powerpoint/2010/main" val="36278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19"/>
    </mc:Choice>
    <mc:Fallback xmlns="">
      <p:transition spd="slow" advTm="375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4F77BC3-1140-FE1F-C114-AFA46EF3169C}"/>
              </a:ext>
            </a:extLst>
          </p:cNvPr>
          <p:cNvGraphicFramePr/>
          <p:nvPr/>
        </p:nvGraphicFramePr>
        <p:xfrm>
          <a:off x="1497495" y="1396367"/>
          <a:ext cx="7355999" cy="207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AA980A-E329-6CF7-9BDA-D85FE92BFAD3}"/>
              </a:ext>
            </a:extLst>
          </p:cNvPr>
          <p:cNvGraphicFramePr/>
          <p:nvPr/>
        </p:nvGraphicFramePr>
        <p:xfrm>
          <a:off x="1537477" y="3940140"/>
          <a:ext cx="7355999" cy="145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itel 5">
            <a:extLst>
              <a:ext uri="{FF2B5EF4-FFF2-40B4-BE49-F238E27FC236}">
                <a16:creationId xmlns:a16="http://schemas.microsoft.com/office/drawing/2014/main" id="{CE752C06-770E-3102-32D5-E787632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14" y="178045"/>
            <a:ext cx="7897324" cy="963641"/>
          </a:xfrm>
        </p:spPr>
        <p:txBody>
          <a:bodyPr>
            <a:normAutofit fontScale="90000"/>
          </a:bodyPr>
          <a:lstStyle/>
          <a:p>
            <a:r>
              <a:rPr lang="nl-NL" sz="6700" u="sng">
                <a:latin typeface="Calibri" panose="020F0502020204030204" pitchFamily="34" charset="0"/>
                <a:cs typeface="Calibri" panose="020F0502020204030204" pitchFamily="34" charset="0"/>
              </a:rPr>
              <a:t>Eindcijfer Groen</a:t>
            </a:r>
            <a:br>
              <a:rPr lang="nl-NL"/>
            </a:br>
            <a:endParaRPr lang="nl-NL"/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AC176AE5-B5F2-C34B-A423-9A72488DD438}"/>
              </a:ext>
            </a:extLst>
          </p:cNvPr>
          <p:cNvSpPr txBox="1"/>
          <p:nvPr/>
        </p:nvSpPr>
        <p:spPr>
          <a:xfrm>
            <a:off x="77720" y="2640739"/>
            <a:ext cx="12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KB</a:t>
            </a:r>
            <a:r>
              <a:rPr lang="nl-NL" dirty="0"/>
              <a:t> </a:t>
            </a:r>
            <a:endParaRPr lang="nl-NL" b="1" dirty="0"/>
          </a:p>
        </p:txBody>
      </p:sp>
      <p:graphicFrame>
        <p:nvGraphicFramePr>
          <p:cNvPr id="108" name="Diagram 107">
            <a:extLst>
              <a:ext uri="{FF2B5EF4-FFF2-40B4-BE49-F238E27FC236}">
                <a16:creationId xmlns:a16="http://schemas.microsoft.com/office/drawing/2014/main" id="{5F31D23B-7DB8-96AC-FA30-3B1C4DAE9778}"/>
              </a:ext>
            </a:extLst>
          </p:cNvPr>
          <p:cNvGraphicFramePr/>
          <p:nvPr/>
        </p:nvGraphicFramePr>
        <p:xfrm>
          <a:off x="1411554" y="5475248"/>
          <a:ext cx="7607847" cy="127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45" name="Rechthoek: afgeronde hoeken 644">
            <a:extLst>
              <a:ext uri="{FF2B5EF4-FFF2-40B4-BE49-F238E27FC236}">
                <a16:creationId xmlns:a16="http://schemas.microsoft.com/office/drawing/2014/main" id="{3B7AC4E5-FDB9-2DE6-F4DC-ABB972DA3E47}"/>
              </a:ext>
            </a:extLst>
          </p:cNvPr>
          <p:cNvSpPr/>
          <p:nvPr/>
        </p:nvSpPr>
        <p:spPr>
          <a:xfrm>
            <a:off x="9731082" y="2644202"/>
            <a:ext cx="1846881" cy="14572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u="sng" dirty="0">
                <a:solidFill>
                  <a:schemeClr val="tx1"/>
                </a:solidFill>
                <a:cs typeface="Arial"/>
              </a:rPr>
              <a:t>KB</a:t>
            </a:r>
          </a:p>
          <a:p>
            <a:pPr algn="ctr"/>
            <a:r>
              <a:rPr lang="nl-NL" dirty="0">
                <a:solidFill>
                  <a:schemeClr val="tx1"/>
                </a:solidFill>
                <a:cs typeface="Arial"/>
              </a:rPr>
              <a:t>Eindcijfer Groen bestaat uit twee cijfers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Pijl: rechts 641">
            <a:extLst>
              <a:ext uri="{FF2B5EF4-FFF2-40B4-BE49-F238E27FC236}">
                <a16:creationId xmlns:a16="http://schemas.microsoft.com/office/drawing/2014/main" id="{431392B5-BFA8-91E9-0037-E8850551F8FD}"/>
              </a:ext>
            </a:extLst>
          </p:cNvPr>
          <p:cNvSpPr/>
          <p:nvPr/>
        </p:nvSpPr>
        <p:spPr>
          <a:xfrm>
            <a:off x="9019401" y="3255485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7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53"/>
    </mc:Choice>
    <mc:Fallback xmlns="">
      <p:transition spd="slow" advTm="315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3028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673531" y="2438399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Succes met jouw keuze!</a:t>
            </a:r>
          </a:p>
        </p:txBody>
      </p:sp>
    </p:spTree>
    <p:extLst>
      <p:ext uri="{BB962C8B-B14F-4D97-AF65-F5344CB8AC3E}">
        <p14:creationId xmlns:p14="http://schemas.microsoft.com/office/powerpoint/2010/main" val="26204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73"/>
    </mc:Choice>
    <mc:Fallback xmlns="">
      <p:transition spd="slow" advTm="37473"/>
    </mc:Fallback>
  </mc:AlternateContent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72010FC2-BEF6-4B4E-BDBA-8283E99E3249}" vid="{341D6817-E6DC-43C9-BBD8-EFB6939904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7" ma:contentTypeDescription="Een nieuw document maken." ma:contentTypeScope="" ma:versionID="3bc13f952df0c2758c85bc9f6707ccc7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76d9c1cc614aa9ae69ee8828370abeea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FFB0FA-C182-4BC9-9D0D-D8AF91D88C29}"/>
</file>

<file path=customXml/itemProps2.xml><?xml version="1.0" encoding="utf-8"?>
<ds:datastoreItem xmlns:ds="http://schemas.openxmlformats.org/officeDocument/2006/customXml" ds:itemID="{D88CE344-D82B-49D3-84F2-3D66ACDFA4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10912C-0518-4534-BB8C-7948B0C10F9C}">
  <ds:schemaRefs>
    <ds:schemaRef ds:uri="http://schemas.microsoft.com/office/2006/metadata/properties"/>
    <ds:schemaRef ds:uri="7D4311BF-438C-4310-ACFB-FE44621A5E20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42be664-7e2e-4077-ac86-b62869bcee6d"/>
    <ds:schemaRef ds:uri="http://schemas.microsoft.com/office/2006/documentManagement/types"/>
    <ds:schemaRef ds:uri="http://purl.org/dc/elements/1.1/"/>
    <ds:schemaRef ds:uri="7d4311bf-438c-4310-acfb-fe44621a5e20"/>
    <ds:schemaRef ds:uri="http://schemas.microsoft.com/sharepoint/v3/field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11666</TotalTime>
  <Words>243</Words>
  <Application>Microsoft Office PowerPoint</Application>
  <PresentationFormat>Breedbeeld</PresentationFormat>
  <Paragraphs>61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-webkit-standard</vt:lpstr>
      <vt:lpstr>Office-thema</vt:lpstr>
      <vt:lpstr>PowerPoint-presentatie</vt:lpstr>
      <vt:lpstr>Leerjaar 3 </vt:lpstr>
      <vt:lpstr>Programma profielmodules (PM) leerjaar 3 </vt:lpstr>
      <vt:lpstr>Ter voorbereiding op het CSPE:  Geen SE  maar  formatief toetsen</vt:lpstr>
      <vt:lpstr>PowerPoint-presentatie</vt:lpstr>
      <vt:lpstr>Eindcijfer Groen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TITEL TOE TE VOEGEN</dc:title>
  <dc:creator>Ingrid Zoon</dc:creator>
  <cp:keywords/>
  <dc:description/>
  <cp:lastModifiedBy>Bea Savonije - Tissingh</cp:lastModifiedBy>
  <cp:revision>8</cp:revision>
  <dcterms:created xsi:type="dcterms:W3CDTF">2022-09-21T11:01:49Z</dcterms:created>
  <dcterms:modified xsi:type="dcterms:W3CDTF">2025-06-16T07:31:04Z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MediaServiceImageTags">
    <vt:lpwstr/>
  </property>
</Properties>
</file>